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3" r:id="rId4"/>
    <p:sldId id="256" r:id="rId5"/>
    <p:sldId id="259" r:id="rId6"/>
    <p:sldId id="261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51DD8-1FDC-4EB2-8AC5-61C0BF9230EB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A1AB6-9E3C-441B-9E9D-4BF43D048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4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D528B-EB2A-9641-B11B-86E3CE6E5E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56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1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6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5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03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6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3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8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0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8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6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4B53A-4076-41E1-BBE6-A8C756BEA61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DBD7C-C1F0-4D48-A769-04C0524F9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21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15712" y="288252"/>
            <a:ext cx="9384631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Disparities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in Racial and Ethnic Representation in Stem Cell Clinical Trials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i="1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 </a:t>
            </a:r>
            <a:endParaRPr lang="en-US" sz="4400" i="1" dirty="0" smtClean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algn="ctr"/>
            <a:endParaRPr lang="en-US" sz="2800" i="1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algn="ctr"/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Irena 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PARVANOVA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and Joseph 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FINKELSTEIN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Icahn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School of Medicine at Mount Sinai, 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NY</a:t>
            </a:r>
            <a:endParaRPr lang="en-US" sz="2400" i="1" dirty="0">
              <a:latin typeface="Arial" charset="0"/>
              <a:ea typeface="Arial" charset="0"/>
              <a:cs typeface="Arial" charset="0"/>
            </a:endParaRPr>
          </a:p>
          <a:p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ICIMTH </a:t>
            </a:r>
          </a:p>
          <a:p>
            <a:pPr algn="ctr"/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07/03/2020</a:t>
            </a:r>
            <a:endParaRPr lang="en-US" sz="2400" b="1" dirty="0">
              <a:latin typeface="Arial" charset="0"/>
              <a:ea typeface="Arial" charset="0"/>
              <a:cs typeface="Arial" charset="0"/>
            </a:endParaRPr>
          </a:p>
          <a:p>
            <a:pPr algn="ctr"/>
            <a:endParaRPr lang="en-US" sz="2400" b="1" dirty="0"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28743" y="6476665"/>
            <a:ext cx="2743200" cy="365125"/>
          </a:xfrm>
        </p:spPr>
        <p:txBody>
          <a:bodyPr/>
          <a:lstStyle/>
          <a:p>
            <a:fld id="{B0BFF257-230A-2749-91B7-5ACDCC73A3F3}" type="slidenum">
              <a:rPr lang="en-US" sz="1600" b="1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fld>
            <a:endParaRPr lang="en-US" sz="1600" b="1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25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28743" y="6476665"/>
            <a:ext cx="2743200" cy="365125"/>
          </a:xfrm>
        </p:spPr>
        <p:txBody>
          <a:bodyPr/>
          <a:lstStyle/>
          <a:p>
            <a:fld id="{B0BFF257-230A-2749-91B7-5ACDCC73A3F3}" type="slidenum">
              <a:rPr lang="en-US" sz="1600" b="1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fld>
            <a:endParaRPr lang="en-US" sz="1600" b="1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51454" y="36779"/>
            <a:ext cx="62890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ClinicalTrials.gov Overview </a:t>
            </a:r>
          </a:p>
        </p:txBody>
      </p:sp>
      <p:sp>
        <p:nvSpPr>
          <p:cNvPr id="8" name="Rectangle 7"/>
          <p:cNvSpPr/>
          <p:nvPr/>
        </p:nvSpPr>
        <p:spPr>
          <a:xfrm>
            <a:off x="940904" y="2305524"/>
            <a:ext cx="10734261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2650" marR="539750" indent="-342900" algn="just">
              <a:spcBef>
                <a:spcPts val="2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ClinicalTrials.gov (CTG) provides access to structured records of thousands of randomized clinical trials;</a:t>
            </a:r>
          </a:p>
          <a:p>
            <a:pPr marL="882650" marR="539750" indent="-342900" algn="just">
              <a:spcBef>
                <a:spcPts val="2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82650" marR="539750" indent="-342900" algn="just">
              <a:spcBef>
                <a:spcPts val="2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82650" marR="539750" indent="-342900" algn="just">
              <a:spcBef>
                <a:spcPts val="2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CTG functionality allows download of the entire dataset in XML format for further knowledge discovery and analytics.</a:t>
            </a:r>
          </a:p>
          <a:p>
            <a:pPr marL="539750" marR="539750" algn="just">
              <a:spcBef>
                <a:spcPts val="2400"/>
              </a:spcBef>
              <a:spcAft>
                <a:spcPts val="0"/>
              </a:spcAft>
            </a:pPr>
            <a:endParaRPr lang="en-US" sz="2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77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28743" y="6476665"/>
            <a:ext cx="2743200" cy="365125"/>
          </a:xfrm>
        </p:spPr>
        <p:txBody>
          <a:bodyPr/>
          <a:lstStyle/>
          <a:p>
            <a:fld id="{B0BFF257-230A-2749-91B7-5ACDCC73A3F3}" type="slidenum">
              <a:rPr lang="en-US" sz="1600" b="1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fld>
            <a:endParaRPr lang="en-US" sz="1600" b="1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9357" y="1354753"/>
            <a:ext cx="1089328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2650" marR="539750" lvl="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Goal of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study: </a:t>
            </a:r>
          </a:p>
          <a:p>
            <a:pPr marL="882650" marR="539750" lvl="0" indent="-342900" algn="just"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determine racial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ethnic composition of stem cell clinical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trials; </a:t>
            </a:r>
          </a:p>
          <a:p>
            <a:pPr marL="882650" marR="539750" lvl="0" indent="-342900" algn="just"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potential disparities in minority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representation;</a:t>
            </a:r>
          </a:p>
          <a:p>
            <a:pPr marL="539750" marR="539750" lvl="0" algn="just"/>
            <a:endParaRPr lang="en-US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82650" marR="539750" lvl="0" indent="-342900" algn="just">
              <a:buFontTx/>
              <a:buChar char="-"/>
            </a:pPr>
            <a:endParaRPr lang="en-US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39750" marR="539750" lvl="0" algn="just"/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82650" marR="539750" lvl="0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Only 45% of the completed and analyzed by us stem cell trials (248 studies) include information on race and ethnicity;</a:t>
            </a:r>
          </a:p>
          <a:p>
            <a:pPr marL="882650" marR="539750" lvl="0" indent="-342900" algn="just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39750" marR="539750" lvl="0" algn="just"/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82650" marR="539750" lvl="0" indent="-342900" algn="just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Based on 248 trials data, not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races and ethnicities are adequately represented in </a:t>
            </a:r>
            <a:r>
              <a:rPr lang="en-US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comparison to the racial and ethnical structure of the US population (uscensus.gov 2019).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2682245" y="10275"/>
            <a:ext cx="682751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Goals and Conclusions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</a:t>
            </a:r>
          </a:p>
          <a:p>
            <a:pPr algn="ctr"/>
            <a:r>
              <a:rPr lang="en-US" sz="36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Featured Study</a:t>
            </a:r>
          </a:p>
        </p:txBody>
      </p:sp>
    </p:spTree>
    <p:extLst>
      <p:ext uri="{BB962C8B-B14F-4D97-AF65-F5344CB8AC3E}">
        <p14:creationId xmlns:p14="http://schemas.microsoft.com/office/powerpoint/2010/main" val="1064851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28743" y="6476665"/>
            <a:ext cx="2743200" cy="365125"/>
          </a:xfrm>
        </p:spPr>
        <p:txBody>
          <a:bodyPr/>
          <a:lstStyle/>
          <a:p>
            <a:fld id="{B0BFF257-230A-2749-91B7-5ACDCC73A3F3}" type="slidenum">
              <a:rPr lang="en-US" sz="1600" b="1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4</a:t>
            </a:fld>
            <a:endParaRPr lang="en-US" sz="1600" b="1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0" y="1918153"/>
            <a:ext cx="12489397" cy="302169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73582" y="23527"/>
            <a:ext cx="1064483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Total N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umber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Studies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Patients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(enrolled and analyzed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ClinicalTrials.gov</a:t>
            </a:r>
          </a:p>
        </p:txBody>
      </p:sp>
    </p:spTree>
    <p:extLst>
      <p:ext uri="{BB962C8B-B14F-4D97-AF65-F5344CB8AC3E}">
        <p14:creationId xmlns:p14="http://schemas.microsoft.com/office/powerpoint/2010/main" val="3012198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28743" y="6476665"/>
            <a:ext cx="2743200" cy="365125"/>
          </a:xfrm>
        </p:spPr>
        <p:txBody>
          <a:bodyPr/>
          <a:lstStyle/>
          <a:p>
            <a:fld id="{B0BFF257-230A-2749-91B7-5ACDCC73A3F3}" type="slidenum">
              <a:rPr lang="en-US" sz="1600" b="1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5</a:t>
            </a:fld>
            <a:endParaRPr lang="en-US" sz="1600" b="1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83" y="1745974"/>
            <a:ext cx="12060834" cy="506233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88521" y="23527"/>
            <a:ext cx="781496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Racial and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Ethnic Breakdown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Stem Cell Clinical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rials</a:t>
            </a:r>
            <a:endParaRPr lang="en-US" sz="2800" b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(ClinicalTrials.gov)</a:t>
            </a:r>
          </a:p>
        </p:txBody>
      </p:sp>
    </p:spTree>
    <p:extLst>
      <p:ext uri="{BB962C8B-B14F-4D97-AF65-F5344CB8AC3E}">
        <p14:creationId xmlns:p14="http://schemas.microsoft.com/office/powerpoint/2010/main" val="2090128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28743" y="6476665"/>
            <a:ext cx="2743200" cy="365125"/>
          </a:xfrm>
        </p:spPr>
        <p:txBody>
          <a:bodyPr/>
          <a:lstStyle/>
          <a:p>
            <a:fld id="{B0BFF257-230A-2749-91B7-5ACDCC73A3F3}" type="slidenum">
              <a:rPr lang="en-US" sz="1600" b="1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6</a:t>
            </a:fld>
            <a:endParaRPr lang="en-US" sz="1600" b="1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70851" y="23527"/>
            <a:ext cx="905029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Racial and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Ethnic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% of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Clinical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tudies</a:t>
            </a: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on ClinicalTrials.gov vs. </a:t>
            </a: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tructure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of US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Population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 2019</a:t>
            </a:r>
            <a:endParaRPr lang="en-US" sz="2800" b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320" y="1408522"/>
            <a:ext cx="8161361" cy="5185198"/>
          </a:xfrm>
          <a:prstGeom prst="rect">
            <a:avLst/>
          </a:prstGeom>
          <a:ln>
            <a:solidFill>
              <a:sysClr val="windowText" lastClr="000000"/>
            </a:solidFill>
          </a:ln>
        </p:spPr>
      </p:pic>
    </p:spTree>
    <p:extLst>
      <p:ext uri="{BB962C8B-B14F-4D97-AF65-F5344CB8AC3E}">
        <p14:creationId xmlns:p14="http://schemas.microsoft.com/office/powerpoint/2010/main" val="4211940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28743" y="6476665"/>
            <a:ext cx="2743200" cy="365125"/>
          </a:xfrm>
        </p:spPr>
        <p:txBody>
          <a:bodyPr/>
          <a:lstStyle/>
          <a:p>
            <a:fld id="{B0BFF257-230A-2749-91B7-5ACDCC73A3F3}" type="slidenum">
              <a:rPr lang="en-US" sz="1600" b="1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7</a:t>
            </a:fld>
            <a:endParaRPr lang="en-US" sz="1600" b="1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58957" y="2476214"/>
            <a:ext cx="96740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previous studies, it has been shown that patients’ genetic profiles influence their drug metabolism and capacity to receive optimal drug treatment. 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Having an adequate representation of races and ethnicities would allow patients to receive the best possible treatments in medical trials,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stem cell clinical trials included.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2261" y="0"/>
            <a:ext cx="74874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 of Racial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and Ethnic Breakdown of Participants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in Stem Cell Clinical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Trials</a:t>
            </a:r>
            <a:endParaRPr lang="en-US" sz="3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50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28743" y="6476665"/>
            <a:ext cx="2743200" cy="365125"/>
          </a:xfrm>
        </p:spPr>
        <p:txBody>
          <a:bodyPr/>
          <a:lstStyle/>
          <a:p>
            <a:fld id="{B0BFF257-230A-2749-91B7-5ACDCC73A3F3}" type="slidenum">
              <a:rPr lang="en-US" sz="1600" b="1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8</a:t>
            </a:fld>
            <a:endParaRPr lang="en-US" sz="1600" b="1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98037" y="23527"/>
            <a:ext cx="619592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Acknowledgements and </a:t>
            </a:r>
          </a:p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36681" y="3105835"/>
            <a:ext cx="2518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US" sz="3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07857" y="5327854"/>
            <a:ext cx="93762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This work has been sponsored by NIH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grants OT2HL147606 and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UL1TR001433. </a:t>
            </a:r>
            <a:endParaRPr lang="en-US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394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291</Words>
  <Application>Microsoft Office PowerPoint</Application>
  <PresentationFormat>Widescreen</PresentationFormat>
  <Paragraphs>54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Mount Sinai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Parvanova, Irena</dc:creator>
  <cp:lastModifiedBy>Parvanova, Irena</cp:lastModifiedBy>
  <cp:revision>14</cp:revision>
  <dcterms:created xsi:type="dcterms:W3CDTF">2020-06-25T17:49:08Z</dcterms:created>
  <dcterms:modified xsi:type="dcterms:W3CDTF">2020-06-25T19:41:13Z</dcterms:modified>
</cp:coreProperties>
</file>